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B50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7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D7390-9ACA-45C2-BF66-C6FB8429306E}" type="datetimeFigureOut">
              <a:rPr lang="sv-SE" smtClean="0"/>
              <a:pPr/>
              <a:t>2010-11-23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D1971-B468-4712-A308-04026F244E40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467544" y="188640"/>
            <a:ext cx="1202432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Quartz</a:t>
            </a:r>
            <a:endParaRPr lang="sv-SE" dirty="0"/>
          </a:p>
        </p:txBody>
      </p:sp>
      <p:sp>
        <p:nvSpPr>
          <p:cNvPr id="6" name="Rektangel 5"/>
          <p:cNvSpPr/>
          <p:nvPr/>
        </p:nvSpPr>
        <p:spPr>
          <a:xfrm>
            <a:off x="467544" y="908720"/>
            <a:ext cx="129614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ois_mgr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Production_runs</a:t>
            </a:r>
            <a:endParaRPr lang="sv-SE" sz="1200" dirty="0"/>
          </a:p>
        </p:txBody>
      </p:sp>
      <p:sp>
        <p:nvSpPr>
          <p:cNvPr id="9" name="Rektangel 8"/>
          <p:cNvSpPr/>
          <p:nvPr/>
        </p:nvSpPr>
        <p:spPr>
          <a:xfrm>
            <a:off x="2051720" y="4221088"/>
            <a:ext cx="129614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ois_mgr</a:t>
            </a:r>
            <a:endParaRPr lang="sv-SE" sz="1200" dirty="0" smtClean="0"/>
          </a:p>
          <a:p>
            <a:pPr algn="ctr"/>
            <a:r>
              <a:rPr lang="sv-SE" sz="1200" dirty="0" err="1" smtClean="0"/>
              <a:t>Rec_info</a:t>
            </a:r>
            <a:endParaRPr lang="sv-SE" sz="1200" dirty="0"/>
          </a:p>
        </p:txBody>
      </p:sp>
      <p:sp>
        <p:nvSpPr>
          <p:cNvPr id="12" name="Rektangel 11"/>
          <p:cNvSpPr/>
          <p:nvPr/>
        </p:nvSpPr>
        <p:spPr>
          <a:xfrm>
            <a:off x="35496" y="4221088"/>
            <a:ext cx="1728192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ois_mgr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Production_media_adm</a:t>
            </a:r>
            <a:endParaRPr lang="sv-SE" sz="1200" dirty="0"/>
          </a:p>
        </p:txBody>
      </p:sp>
      <p:sp>
        <p:nvSpPr>
          <p:cNvPr id="13" name="Rektangel 12"/>
          <p:cNvSpPr/>
          <p:nvPr/>
        </p:nvSpPr>
        <p:spPr>
          <a:xfrm>
            <a:off x="2051720" y="1700808"/>
            <a:ext cx="129614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ois_mgr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Production_sql</a:t>
            </a:r>
            <a:endParaRPr lang="sv-SE" sz="1200" dirty="0"/>
          </a:p>
        </p:txBody>
      </p:sp>
      <p:sp>
        <p:nvSpPr>
          <p:cNvPr id="14" name="Rektangel 13"/>
          <p:cNvSpPr/>
          <p:nvPr/>
        </p:nvSpPr>
        <p:spPr>
          <a:xfrm>
            <a:off x="323528" y="2492896"/>
            <a:ext cx="1584176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ois_mgr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Production_sqlparams</a:t>
            </a:r>
            <a:endParaRPr lang="sv-SE" sz="1200" dirty="0"/>
          </a:p>
        </p:txBody>
      </p:sp>
      <p:sp>
        <p:nvSpPr>
          <p:cNvPr id="15" name="Rektangel 14"/>
          <p:cNvSpPr/>
          <p:nvPr/>
        </p:nvSpPr>
        <p:spPr>
          <a:xfrm>
            <a:off x="467544" y="1700808"/>
            <a:ext cx="1368152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ois_mgr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Production_tables</a:t>
            </a:r>
            <a:endParaRPr lang="sv-SE" sz="1200" dirty="0"/>
          </a:p>
        </p:txBody>
      </p:sp>
      <p:sp>
        <p:nvSpPr>
          <p:cNvPr id="16" name="Rektangel 15"/>
          <p:cNvSpPr/>
          <p:nvPr/>
        </p:nvSpPr>
        <p:spPr>
          <a:xfrm>
            <a:off x="395536" y="6021288"/>
            <a:ext cx="129614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ois_mgr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Production_logs</a:t>
            </a:r>
            <a:endParaRPr lang="sv-SE" sz="1200" dirty="0"/>
          </a:p>
        </p:txBody>
      </p:sp>
      <p:sp>
        <p:nvSpPr>
          <p:cNvPr id="17" name="Rektangel 16"/>
          <p:cNvSpPr/>
          <p:nvPr/>
        </p:nvSpPr>
        <p:spPr>
          <a:xfrm>
            <a:off x="395536" y="3284984"/>
            <a:ext cx="1440160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ois_prod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Productions</a:t>
            </a:r>
            <a:r>
              <a:rPr lang="sv-SE" sz="1200" dirty="0" smtClean="0"/>
              <a:t> </a:t>
            </a:r>
            <a:r>
              <a:rPr lang="sv-SE" sz="1200" dirty="0" err="1" smtClean="0"/>
              <a:t>tables</a:t>
            </a:r>
            <a:endParaRPr lang="sv-SE" sz="1200" dirty="0"/>
          </a:p>
        </p:txBody>
      </p:sp>
      <p:sp>
        <p:nvSpPr>
          <p:cNvPr id="18" name="Rektangel 17"/>
          <p:cNvSpPr/>
          <p:nvPr/>
        </p:nvSpPr>
        <p:spPr>
          <a:xfrm>
            <a:off x="395536" y="5013176"/>
            <a:ext cx="1440160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x</a:t>
            </a:r>
            <a:r>
              <a:rPr lang="sv-SE" sz="1200" dirty="0" err="1" smtClean="0"/>
              <a:t>ois_prod</a:t>
            </a:r>
            <a:endParaRPr lang="sv-SE" sz="1200" dirty="0" smtClean="0"/>
          </a:p>
          <a:p>
            <a:pPr algn="ctr"/>
            <a:r>
              <a:rPr lang="sv-SE" sz="1200" dirty="0" err="1" smtClean="0"/>
              <a:t>Prodhits</a:t>
            </a:r>
            <a:r>
              <a:rPr lang="sv-SE" sz="1200" dirty="0" smtClean="0"/>
              <a:t>, </a:t>
            </a:r>
            <a:r>
              <a:rPr lang="sv-SE" sz="1200" dirty="0" err="1" smtClean="0"/>
              <a:t>proddetails</a:t>
            </a:r>
            <a:endParaRPr lang="sv-SE" sz="1200" dirty="0"/>
          </a:p>
        </p:txBody>
      </p:sp>
      <p:sp>
        <p:nvSpPr>
          <p:cNvPr id="19" name="textruta 18"/>
          <p:cNvSpPr txBox="1"/>
          <p:nvPr/>
        </p:nvSpPr>
        <p:spPr>
          <a:xfrm>
            <a:off x="3347864" y="404664"/>
            <a:ext cx="504056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dirty="0" smtClean="0"/>
              <a:t>Flöde:</a:t>
            </a:r>
          </a:p>
          <a:p>
            <a:r>
              <a:rPr lang="sv-SE" sz="1000" dirty="0" err="1" smtClean="0"/>
              <a:t>Quartz</a:t>
            </a:r>
            <a:r>
              <a:rPr lang="sv-SE" sz="1000" dirty="0" smtClean="0"/>
              <a:t> anropar </a:t>
            </a:r>
            <a:r>
              <a:rPr lang="sv-SE" sz="1000" dirty="0" err="1" smtClean="0"/>
              <a:t>DocuGroupProductionService.runProduction</a:t>
            </a:r>
            <a:r>
              <a:rPr lang="sv-SE" sz="1000" dirty="0" smtClean="0"/>
              <a:t>() 5 min över varje heltimme</a:t>
            </a:r>
          </a:p>
          <a:p>
            <a:pPr marL="685800" lvl="1" indent="-228600">
              <a:buAutoNum type="arabicPeriod"/>
            </a:pPr>
            <a:r>
              <a:rPr lang="sv-SE" sz="1000" dirty="0" err="1" smtClean="0"/>
              <a:t>getRuns</a:t>
            </a:r>
            <a:r>
              <a:rPr lang="sv-SE" sz="1000" dirty="0" smtClean="0"/>
              <a:t>()</a:t>
            </a:r>
          </a:p>
          <a:p>
            <a:pPr marL="685800" lvl="1" indent="-228600">
              <a:buAutoNum type="arabicPeriod"/>
            </a:pPr>
            <a:r>
              <a:rPr lang="sv-SE" sz="1000" dirty="0" err="1" smtClean="0"/>
              <a:t>getProjects</a:t>
            </a:r>
            <a:r>
              <a:rPr lang="sv-SE" sz="1000" dirty="0" smtClean="0"/>
              <a:t>() (hoppas över vid DB-produktion)</a:t>
            </a:r>
            <a:endParaRPr lang="sv-SE" sz="1000" dirty="0" smtClean="0"/>
          </a:p>
          <a:p>
            <a:pPr marL="685800" lvl="1" indent="-228600">
              <a:buAutoNum type="arabicPeriod"/>
            </a:pPr>
            <a:r>
              <a:rPr lang="sv-SE" sz="1000" dirty="0" err="1" smtClean="0"/>
              <a:t>getRecInfo</a:t>
            </a:r>
            <a:r>
              <a:rPr lang="sv-SE" sz="1000" dirty="0" smtClean="0"/>
              <a:t>()</a:t>
            </a:r>
          </a:p>
          <a:p>
            <a:pPr marL="1143000" lvl="2" indent="-228600">
              <a:buAutoNum type="arabicPeriod"/>
            </a:pPr>
            <a:r>
              <a:rPr lang="sv-SE" sz="1000" dirty="0" smtClean="0"/>
              <a:t>Om </a:t>
            </a:r>
            <a:r>
              <a:rPr lang="sv-SE" sz="1000" dirty="0" err="1" smtClean="0"/>
              <a:t>pool-produktion</a:t>
            </a:r>
            <a:r>
              <a:rPr lang="sv-SE" sz="1000" dirty="0" smtClean="0"/>
              <a:t> fyll/välj </a:t>
            </a:r>
            <a:r>
              <a:rPr lang="sv-SE" sz="1000" dirty="0" err="1" smtClean="0"/>
              <a:t>prodid</a:t>
            </a:r>
            <a:r>
              <a:rPr lang="sv-SE" sz="1000" dirty="0" smtClean="0"/>
              <a:t> från pool, tabell: </a:t>
            </a:r>
            <a:r>
              <a:rPr lang="sv-SE" sz="1000" dirty="0" err="1" smtClean="0"/>
              <a:t>xois_prod.production_ids_pool</a:t>
            </a:r>
            <a:endParaRPr lang="sv-SE" sz="1000" dirty="0" smtClean="0"/>
          </a:p>
          <a:p>
            <a:pPr marL="685800" lvl="1" indent="-228600">
              <a:buAutoNum type="arabicPeriod"/>
            </a:pPr>
            <a:r>
              <a:rPr lang="sv-SE" sz="1000" dirty="0" err="1" smtClean="0"/>
              <a:t>insertProdHitsProdDetails</a:t>
            </a:r>
            <a:r>
              <a:rPr lang="sv-SE" sz="1000" dirty="0" smtClean="0"/>
              <a:t>()</a:t>
            </a:r>
          </a:p>
          <a:p>
            <a:pPr marL="228600" indent="-228600"/>
            <a:r>
              <a:rPr lang="sv-SE" sz="1000" dirty="0" smtClean="0"/>
              <a:t>Eller</a:t>
            </a:r>
          </a:p>
          <a:p>
            <a:pPr marL="228600" indent="-228600"/>
            <a:r>
              <a:rPr lang="sv-SE" sz="1000" dirty="0" err="1" smtClean="0"/>
              <a:t>Quartz</a:t>
            </a:r>
            <a:r>
              <a:rPr lang="sv-SE" sz="1000" dirty="0" smtClean="0"/>
              <a:t> anropar </a:t>
            </a:r>
            <a:r>
              <a:rPr lang="sv-SE" sz="1000" dirty="0" err="1" smtClean="0"/>
              <a:t>DocuGroupProductionService.runAutoProd</a:t>
            </a:r>
            <a:r>
              <a:rPr lang="sv-SE" sz="1000" dirty="0" smtClean="0"/>
              <a:t>() var 5:te minut</a:t>
            </a:r>
          </a:p>
          <a:p>
            <a:pPr marL="685800" lvl="1" indent="-228600">
              <a:buAutoNum type="arabicPeriod"/>
            </a:pPr>
            <a:r>
              <a:rPr lang="sv-SE" sz="1000" dirty="0" err="1" smtClean="0"/>
              <a:t>getRuns</a:t>
            </a:r>
            <a:r>
              <a:rPr lang="sv-SE" sz="1000" dirty="0" smtClean="0"/>
              <a:t>()</a:t>
            </a:r>
          </a:p>
          <a:p>
            <a:pPr marL="685800" lvl="1" indent="-228600">
              <a:buAutoNum type="arabicPeriod"/>
            </a:pPr>
            <a:r>
              <a:rPr lang="sv-SE" sz="1000" dirty="0" err="1" smtClean="0"/>
              <a:t>getProjects</a:t>
            </a:r>
            <a:r>
              <a:rPr lang="sv-SE" sz="1000" dirty="0" smtClean="0"/>
              <a:t>() (hoppas över vid DB-produktion)</a:t>
            </a:r>
            <a:endParaRPr lang="sv-SE" sz="1000" dirty="0" smtClean="0"/>
          </a:p>
          <a:p>
            <a:pPr marL="685800" lvl="1" indent="-228600">
              <a:buAutoNum type="arabicPeriod"/>
            </a:pPr>
            <a:r>
              <a:rPr lang="sv-SE" sz="1000" dirty="0" err="1" smtClean="0"/>
              <a:t>getRecInfo</a:t>
            </a:r>
            <a:r>
              <a:rPr lang="sv-SE" sz="1000" dirty="0" smtClean="0"/>
              <a:t>()</a:t>
            </a:r>
          </a:p>
          <a:p>
            <a:pPr marL="1143000" lvl="2" indent="-228600">
              <a:buFontTx/>
              <a:buAutoNum type="arabicPeriod"/>
            </a:pPr>
            <a:r>
              <a:rPr lang="sv-SE" sz="1000" dirty="0" smtClean="0"/>
              <a:t>Om </a:t>
            </a:r>
            <a:r>
              <a:rPr lang="sv-SE" sz="1000" dirty="0" err="1" smtClean="0"/>
              <a:t>pool-produktion</a:t>
            </a:r>
            <a:r>
              <a:rPr lang="sv-SE" sz="1000" dirty="0" smtClean="0"/>
              <a:t> fyll/välj </a:t>
            </a:r>
            <a:r>
              <a:rPr lang="sv-SE" sz="1000" dirty="0" err="1" smtClean="0"/>
              <a:t>prodid</a:t>
            </a:r>
            <a:r>
              <a:rPr lang="sv-SE" sz="1000" dirty="0" smtClean="0"/>
              <a:t> från pool, tabell: </a:t>
            </a:r>
            <a:r>
              <a:rPr lang="sv-SE" sz="1000" dirty="0" err="1" smtClean="0"/>
              <a:t>xois_prod.production_ids_pool</a:t>
            </a:r>
            <a:endParaRPr lang="sv-SE" sz="1000" dirty="0" smtClean="0"/>
          </a:p>
          <a:p>
            <a:pPr marL="685800" lvl="1" indent="-228600">
              <a:buAutoNum type="arabicPeriod"/>
            </a:pPr>
            <a:r>
              <a:rPr lang="sv-SE" sz="1000" dirty="0" err="1" smtClean="0"/>
              <a:t>insertProdHitsProdDetails</a:t>
            </a:r>
            <a:r>
              <a:rPr lang="sv-SE" sz="1000" dirty="0" smtClean="0"/>
              <a:t>()</a:t>
            </a:r>
          </a:p>
          <a:p>
            <a:pPr marL="685800" lvl="1" indent="-228600"/>
            <a:endParaRPr lang="sv-SE" sz="1000" dirty="0" smtClean="0"/>
          </a:p>
          <a:p>
            <a:pPr marL="228600" indent="-228600">
              <a:buAutoNum type="arabicPeriod"/>
            </a:pPr>
            <a:r>
              <a:rPr lang="sv-SE" sz="1000" b="1" dirty="0" smtClean="0"/>
              <a:t>Svart</a:t>
            </a:r>
            <a:r>
              <a:rPr lang="sv-SE" sz="1000" dirty="0" smtClean="0"/>
              <a:t> 	= </a:t>
            </a:r>
            <a:r>
              <a:rPr lang="sv-SE" sz="1000" dirty="0" err="1" smtClean="0"/>
              <a:t>runProduction</a:t>
            </a:r>
            <a:r>
              <a:rPr lang="sv-SE" sz="1000" dirty="0" smtClean="0"/>
              <a:t>()</a:t>
            </a:r>
          </a:p>
          <a:p>
            <a:pPr marL="228600" indent="-228600">
              <a:buAutoNum type="arabicPeriod"/>
            </a:pPr>
            <a:r>
              <a:rPr lang="sv-SE" sz="1000" b="1" dirty="0" smtClean="0">
                <a:solidFill>
                  <a:srgbClr val="0070C0"/>
                </a:solidFill>
              </a:rPr>
              <a:t>Blå</a:t>
            </a:r>
            <a:r>
              <a:rPr lang="sv-SE" sz="1000" dirty="0" smtClean="0"/>
              <a:t> 	= </a:t>
            </a:r>
            <a:r>
              <a:rPr lang="sv-SE" sz="1000" dirty="0" err="1" smtClean="0"/>
              <a:t>getRuns</a:t>
            </a:r>
            <a:r>
              <a:rPr lang="sv-SE" sz="1000" dirty="0" smtClean="0"/>
              <a:t>()</a:t>
            </a:r>
          </a:p>
          <a:p>
            <a:pPr marL="228600" indent="-228600">
              <a:buAutoNum type="arabicPeriod"/>
            </a:pPr>
            <a:r>
              <a:rPr lang="sv-SE" sz="1000" b="1" dirty="0" smtClean="0">
                <a:solidFill>
                  <a:srgbClr val="00B050"/>
                </a:solidFill>
              </a:rPr>
              <a:t>Grön</a:t>
            </a:r>
            <a:r>
              <a:rPr lang="sv-SE" sz="1000" dirty="0" smtClean="0"/>
              <a:t> 	= </a:t>
            </a:r>
            <a:r>
              <a:rPr lang="sv-SE" sz="1000" dirty="0" err="1" smtClean="0"/>
              <a:t>getProjects</a:t>
            </a:r>
            <a:r>
              <a:rPr lang="sv-SE" sz="1000" dirty="0" smtClean="0"/>
              <a:t>()</a:t>
            </a:r>
          </a:p>
          <a:p>
            <a:pPr marL="228600" indent="-228600">
              <a:buAutoNum type="arabicPeriod"/>
            </a:pPr>
            <a:r>
              <a:rPr lang="sv-SE" sz="1000" b="1" dirty="0" smtClean="0">
                <a:solidFill>
                  <a:srgbClr val="FF0000"/>
                </a:solidFill>
              </a:rPr>
              <a:t>Röd</a:t>
            </a:r>
            <a:r>
              <a:rPr lang="sv-SE" sz="1000" b="1" smtClean="0">
                <a:solidFill>
                  <a:srgbClr val="FF0000"/>
                </a:solidFill>
              </a:rPr>
              <a:t>	</a:t>
            </a:r>
            <a:r>
              <a:rPr lang="sv-SE" sz="1000" smtClean="0"/>
              <a:t>= </a:t>
            </a:r>
            <a:r>
              <a:rPr lang="sv-SE" sz="1000" dirty="0" err="1" smtClean="0"/>
              <a:t>getRecInfo</a:t>
            </a:r>
            <a:r>
              <a:rPr lang="sv-SE" sz="1000" dirty="0" smtClean="0"/>
              <a:t>()</a:t>
            </a:r>
          </a:p>
          <a:p>
            <a:pPr marL="228600" indent="-228600">
              <a:buAutoNum type="arabicPeriod"/>
            </a:pPr>
            <a:r>
              <a:rPr lang="sv-SE" sz="1000" b="1" dirty="0" smtClean="0">
                <a:solidFill>
                  <a:srgbClr val="7030A0"/>
                </a:solidFill>
              </a:rPr>
              <a:t>Lila	</a:t>
            </a:r>
            <a:r>
              <a:rPr lang="sv-SE" sz="1000" dirty="0" smtClean="0"/>
              <a:t>= </a:t>
            </a:r>
            <a:r>
              <a:rPr lang="sv-SE" sz="1000" dirty="0" err="1" smtClean="0"/>
              <a:t>insertProdHitsProdDetails</a:t>
            </a:r>
            <a:r>
              <a:rPr lang="sv-SE" sz="1000" dirty="0" smtClean="0"/>
              <a:t>()</a:t>
            </a:r>
            <a:endParaRPr lang="sv-SE" sz="1000" dirty="0" smtClean="0"/>
          </a:p>
          <a:p>
            <a:pPr marL="228600" indent="-228600"/>
            <a:endParaRPr lang="sv-SE" sz="1000" dirty="0" smtClean="0"/>
          </a:p>
          <a:p>
            <a:pPr marL="228600" indent="-228600"/>
            <a:endParaRPr lang="sv-SE" sz="1000" dirty="0" smtClean="0"/>
          </a:p>
          <a:p>
            <a:pPr marL="228600" indent="-228600">
              <a:buAutoNum type="arabicPeriod"/>
            </a:pPr>
            <a:r>
              <a:rPr lang="sv-SE" sz="1000" dirty="0" smtClean="0"/>
              <a:t>5 min över varje heltimme anropar </a:t>
            </a:r>
            <a:r>
              <a:rPr lang="sv-SE" sz="1000" dirty="0" err="1" smtClean="0"/>
              <a:t>Quartz</a:t>
            </a:r>
            <a:r>
              <a:rPr lang="sv-SE" sz="1000" dirty="0"/>
              <a:t> </a:t>
            </a:r>
            <a:r>
              <a:rPr lang="sv-SE" sz="1000" dirty="0" err="1" smtClean="0"/>
              <a:t>DocuGroupProductionService.runProduction</a:t>
            </a:r>
            <a:r>
              <a:rPr lang="sv-SE" sz="1000" dirty="0" smtClean="0"/>
              <a:t>()</a:t>
            </a: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chemeClr val="accent1">
                    <a:lumMod val="75000"/>
                  </a:schemeClr>
                </a:solidFill>
              </a:rPr>
              <a:t> Alla </a:t>
            </a:r>
            <a:r>
              <a:rPr lang="sv-SE" sz="1000" dirty="0" err="1" smtClean="0">
                <a:solidFill>
                  <a:schemeClr val="accent1">
                    <a:lumMod val="75000"/>
                  </a:schemeClr>
                </a:solidFill>
              </a:rPr>
              <a:t>productioner</a:t>
            </a:r>
            <a:r>
              <a:rPr lang="sv-SE" sz="1000" dirty="0" smtClean="0">
                <a:solidFill>
                  <a:schemeClr val="accent1">
                    <a:lumMod val="75000"/>
                  </a:schemeClr>
                </a:solidFill>
              </a:rPr>
              <a:t> som är &lt; </a:t>
            </a:r>
            <a:r>
              <a:rPr lang="sv-SE" sz="1000" dirty="0" err="1" smtClean="0">
                <a:solidFill>
                  <a:schemeClr val="accent1">
                    <a:lumMod val="75000"/>
                  </a:schemeClr>
                </a:solidFill>
              </a:rPr>
              <a:t>sysdate</a:t>
            </a:r>
            <a:r>
              <a:rPr lang="sv-SE" sz="1000" dirty="0" smtClean="0">
                <a:solidFill>
                  <a:schemeClr val="accent1">
                    <a:lumMod val="75000"/>
                  </a:schemeClr>
                </a:solidFill>
              </a:rPr>
              <a:t> och inte satta till </a:t>
            </a:r>
            <a:r>
              <a:rPr lang="sv-SE" sz="1000" dirty="0" err="1" smtClean="0">
                <a:solidFill>
                  <a:schemeClr val="accent1">
                    <a:lumMod val="75000"/>
                  </a:schemeClr>
                </a:solidFill>
              </a:rPr>
              <a:t>done</a:t>
            </a:r>
            <a:r>
              <a:rPr lang="sv-SE" sz="1000" dirty="0" smtClean="0">
                <a:solidFill>
                  <a:schemeClr val="accent1">
                    <a:lumMod val="75000"/>
                  </a:schemeClr>
                </a:solidFill>
              </a:rPr>
              <a:t> = Y hämtas upp</a:t>
            </a:r>
          </a:p>
          <a:p>
            <a:pPr marL="228600" indent="-228600">
              <a:buAutoNum type="arabicPeriod"/>
            </a:pPr>
            <a:r>
              <a:rPr lang="sv-SE" sz="1000" dirty="0" smtClean="0"/>
              <a:t>Först körs en </a:t>
            </a:r>
            <a:r>
              <a:rPr lang="sv-SE" sz="1000" dirty="0" err="1" smtClean="0"/>
              <a:t>delete</a:t>
            </a:r>
            <a:r>
              <a:rPr lang="sv-SE" sz="1000" dirty="0" smtClean="0"/>
              <a:t> i alla tabeller där det finns några rader som har detta </a:t>
            </a:r>
            <a:r>
              <a:rPr lang="sv-SE" sz="1000" dirty="0" err="1" smtClean="0"/>
              <a:t>prodrunid</a:t>
            </a:r>
            <a:r>
              <a:rPr lang="sv-SE" sz="1000" dirty="0" smtClean="0"/>
              <a:t>. Det gör att det går att köra om produktioner utan att det blir dubbletter</a:t>
            </a:r>
            <a:r>
              <a:rPr lang="sv-SE" sz="1000" dirty="0" smtClean="0">
                <a:solidFill>
                  <a:srgbClr val="00B050"/>
                </a:solidFill>
              </a:rPr>
              <a:t>.</a:t>
            </a: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00B050"/>
                </a:solidFill>
              </a:rPr>
              <a:t>För </a:t>
            </a:r>
            <a:r>
              <a:rPr lang="sv-SE" sz="1000" dirty="0" smtClean="0">
                <a:solidFill>
                  <a:srgbClr val="00B050"/>
                </a:solidFill>
              </a:rPr>
              <a:t>varje </a:t>
            </a:r>
            <a:r>
              <a:rPr lang="sv-SE" sz="1000" dirty="0" err="1" smtClean="0">
                <a:solidFill>
                  <a:srgbClr val="00B050"/>
                </a:solidFill>
              </a:rPr>
              <a:t>production_runs</a:t>
            </a:r>
            <a:r>
              <a:rPr lang="sv-SE" sz="1000" dirty="0" smtClean="0">
                <a:solidFill>
                  <a:srgbClr val="00B050"/>
                </a:solidFill>
              </a:rPr>
              <a:t>:</a:t>
            </a: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00B050"/>
                </a:solidFill>
              </a:rPr>
              <a:t>Hämta namnet på produktions tabellerna som ska användas för denna </a:t>
            </a:r>
            <a:r>
              <a:rPr lang="sv-SE" sz="1000" dirty="0" err="1" smtClean="0">
                <a:solidFill>
                  <a:srgbClr val="00B050"/>
                </a:solidFill>
              </a:rPr>
              <a:t>cref</a:t>
            </a:r>
            <a:r>
              <a:rPr lang="sv-SE" sz="1000" dirty="0" smtClean="0">
                <a:solidFill>
                  <a:srgbClr val="00B050"/>
                </a:solidFill>
              </a:rPr>
              <a:t> och </a:t>
            </a:r>
            <a:r>
              <a:rPr lang="sv-SE" sz="1000" dirty="0" err="1" smtClean="0">
                <a:solidFill>
                  <a:srgbClr val="00B050"/>
                </a:solidFill>
              </a:rPr>
              <a:t>prodmode</a:t>
            </a:r>
            <a:r>
              <a:rPr lang="sv-SE" sz="1000" dirty="0" smtClean="0">
                <a:solidFill>
                  <a:srgbClr val="00B050"/>
                </a:solidFill>
              </a:rPr>
              <a:t>: </a:t>
            </a:r>
            <a:r>
              <a:rPr lang="sv-SE" sz="1000" dirty="0" err="1" smtClean="0">
                <a:solidFill>
                  <a:srgbClr val="00B050"/>
                </a:solidFill>
              </a:rPr>
              <a:t>production_tables</a:t>
            </a:r>
            <a:endParaRPr lang="sv-SE" sz="1000" dirty="0" smtClean="0">
              <a:solidFill>
                <a:srgbClr val="00B050"/>
              </a:solidFill>
            </a:endParaRP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00B050"/>
                </a:solidFill>
              </a:rPr>
              <a:t>Hämta </a:t>
            </a:r>
            <a:r>
              <a:rPr lang="sv-SE" sz="1000" dirty="0" err="1" smtClean="0">
                <a:solidFill>
                  <a:srgbClr val="00B050"/>
                </a:solidFill>
              </a:rPr>
              <a:t>sql:erna</a:t>
            </a:r>
            <a:r>
              <a:rPr lang="sv-SE" sz="1000" dirty="0" smtClean="0">
                <a:solidFill>
                  <a:srgbClr val="00B050"/>
                </a:solidFill>
              </a:rPr>
              <a:t> som ska användas för att fylla </a:t>
            </a:r>
            <a:r>
              <a:rPr lang="sv-SE" sz="1000" dirty="0" smtClean="0">
                <a:solidFill>
                  <a:srgbClr val="00B050"/>
                </a:solidFill>
              </a:rPr>
              <a:t>produktions tabellerna(</a:t>
            </a:r>
            <a:r>
              <a:rPr lang="sv-SE" sz="1000" dirty="0" err="1" smtClean="0">
                <a:solidFill>
                  <a:srgbClr val="00B050"/>
                </a:solidFill>
              </a:rPr>
              <a:t>prod_project</a:t>
            </a:r>
            <a:r>
              <a:rPr lang="sv-SE" sz="1000" dirty="0" smtClean="0">
                <a:solidFill>
                  <a:srgbClr val="00B050"/>
                </a:solidFill>
              </a:rPr>
              <a:t>, </a:t>
            </a:r>
            <a:r>
              <a:rPr lang="sv-SE" sz="1000" dirty="0" err="1" smtClean="0">
                <a:solidFill>
                  <a:srgbClr val="00B050"/>
                </a:solidFill>
              </a:rPr>
              <a:t>prod_fsa</a:t>
            </a:r>
            <a:r>
              <a:rPr lang="sv-SE" sz="1000" dirty="0" smtClean="0">
                <a:solidFill>
                  <a:srgbClr val="00B050"/>
                </a:solidFill>
              </a:rPr>
              <a:t> etc.): </a:t>
            </a:r>
            <a:r>
              <a:rPr lang="sv-SE" sz="1000" dirty="0" err="1" smtClean="0">
                <a:solidFill>
                  <a:srgbClr val="00B050"/>
                </a:solidFill>
              </a:rPr>
              <a:t>production_sqls</a:t>
            </a:r>
            <a:endParaRPr lang="sv-SE" sz="1000" dirty="0" smtClean="0">
              <a:solidFill>
                <a:srgbClr val="00B050"/>
              </a:solidFill>
            </a:endParaRP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00B050"/>
                </a:solidFill>
              </a:rPr>
              <a:t>Hämta de dynamiska parametrarna som ska bytas ut i </a:t>
            </a:r>
            <a:r>
              <a:rPr lang="sv-SE" sz="1000" dirty="0" err="1" smtClean="0">
                <a:solidFill>
                  <a:srgbClr val="00B050"/>
                </a:solidFill>
              </a:rPr>
              <a:t>sql:erna</a:t>
            </a:r>
            <a:r>
              <a:rPr lang="sv-SE" sz="1000" dirty="0" smtClean="0">
                <a:solidFill>
                  <a:srgbClr val="00B050"/>
                </a:solidFill>
              </a:rPr>
              <a:t> beroende på </a:t>
            </a:r>
            <a:r>
              <a:rPr lang="sv-SE" sz="1000" dirty="0" err="1" smtClean="0">
                <a:solidFill>
                  <a:srgbClr val="00B050"/>
                </a:solidFill>
              </a:rPr>
              <a:t>cref</a:t>
            </a:r>
            <a:r>
              <a:rPr lang="sv-SE" sz="1000" dirty="0" smtClean="0">
                <a:solidFill>
                  <a:srgbClr val="00B050"/>
                </a:solidFill>
              </a:rPr>
              <a:t> och </a:t>
            </a:r>
            <a:r>
              <a:rPr lang="sv-SE" sz="1000" dirty="0" err="1" smtClean="0">
                <a:solidFill>
                  <a:srgbClr val="00B050"/>
                </a:solidFill>
              </a:rPr>
              <a:t>prodmode</a:t>
            </a:r>
            <a:r>
              <a:rPr lang="sv-SE" sz="1000" dirty="0" smtClean="0">
                <a:solidFill>
                  <a:srgbClr val="00B050"/>
                </a:solidFill>
              </a:rPr>
              <a:t>: </a:t>
            </a:r>
            <a:r>
              <a:rPr lang="sv-SE" sz="1000" dirty="0" err="1" smtClean="0">
                <a:solidFill>
                  <a:srgbClr val="00B050"/>
                </a:solidFill>
              </a:rPr>
              <a:t>production_sqlparams</a:t>
            </a:r>
            <a:endParaRPr lang="sv-SE" sz="1000" dirty="0" smtClean="0">
              <a:solidFill>
                <a:srgbClr val="00B050"/>
              </a:solidFill>
            </a:endParaRP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00B050"/>
                </a:solidFill>
              </a:rPr>
              <a:t> Fyll produktionstabellerna</a:t>
            </a: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FF0000"/>
                </a:solidFill>
              </a:rPr>
              <a:t>Hämta alla </a:t>
            </a:r>
            <a:r>
              <a:rPr lang="sv-SE" sz="1000" dirty="0" err="1" smtClean="0">
                <a:solidFill>
                  <a:srgbClr val="FF0000"/>
                </a:solidFill>
              </a:rPr>
              <a:t>rinfoid</a:t>
            </a:r>
            <a:r>
              <a:rPr lang="sv-SE" sz="1000" dirty="0" smtClean="0">
                <a:solidFill>
                  <a:srgbClr val="FF0000"/>
                </a:solidFill>
              </a:rPr>
              <a:t> som ska med i denna produktion, rätt </a:t>
            </a:r>
            <a:r>
              <a:rPr lang="sv-SE" sz="1000" dirty="0" err="1" smtClean="0">
                <a:solidFill>
                  <a:srgbClr val="FF0000"/>
                </a:solidFill>
              </a:rPr>
              <a:t>freq</a:t>
            </a:r>
            <a:r>
              <a:rPr lang="sv-SE" sz="1000" dirty="0" smtClean="0">
                <a:solidFill>
                  <a:srgbClr val="FF0000"/>
                </a:solidFill>
              </a:rPr>
              <a:t> och finns i </a:t>
            </a:r>
            <a:r>
              <a:rPr lang="sv-SE" sz="1000" dirty="0" err="1" smtClean="0">
                <a:solidFill>
                  <a:srgbClr val="FF0000"/>
                </a:solidFill>
              </a:rPr>
              <a:t>production_media_adm</a:t>
            </a:r>
            <a:r>
              <a:rPr lang="sv-SE" sz="1000" dirty="0" smtClean="0">
                <a:solidFill>
                  <a:srgbClr val="FF0000"/>
                </a:solidFill>
              </a:rPr>
              <a:t> bl.a.</a:t>
            </a: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FF0000"/>
                </a:solidFill>
              </a:rPr>
              <a:t>Kör </a:t>
            </a:r>
            <a:r>
              <a:rPr lang="sv-SE" sz="1000" dirty="0" err="1" smtClean="0">
                <a:solidFill>
                  <a:srgbClr val="FF0000"/>
                </a:solidFill>
              </a:rPr>
              <a:t>rec_infos</a:t>
            </a:r>
            <a:r>
              <a:rPr lang="sv-SE" sz="1000" dirty="0" smtClean="0">
                <a:solidFill>
                  <a:srgbClr val="FF0000"/>
                </a:solidFill>
              </a:rPr>
              <a:t> </a:t>
            </a:r>
            <a:r>
              <a:rPr lang="sv-SE" sz="1000" dirty="0" err="1" smtClean="0">
                <a:solidFill>
                  <a:srgbClr val="FF0000"/>
                </a:solidFill>
              </a:rPr>
              <a:t>sqlstmt</a:t>
            </a:r>
            <a:r>
              <a:rPr lang="sv-SE" sz="1000" dirty="0" smtClean="0">
                <a:solidFill>
                  <a:srgbClr val="FF0000"/>
                </a:solidFill>
              </a:rPr>
              <a:t> </a:t>
            </a:r>
          </a:p>
          <a:p>
            <a:pPr marL="228600" indent="-228600">
              <a:buAutoNum type="arabicPeriod"/>
            </a:pPr>
            <a:r>
              <a:rPr lang="sv-SE" sz="1000" dirty="0" smtClean="0">
                <a:solidFill>
                  <a:srgbClr val="7030A0"/>
                </a:solidFill>
              </a:rPr>
              <a:t>Spara resultatet i </a:t>
            </a:r>
            <a:r>
              <a:rPr lang="sv-SE" sz="1000" dirty="0" err="1" smtClean="0">
                <a:solidFill>
                  <a:srgbClr val="7030A0"/>
                </a:solidFill>
              </a:rPr>
              <a:t>prodhits</a:t>
            </a:r>
            <a:r>
              <a:rPr lang="sv-SE" sz="1000" dirty="0" smtClean="0">
                <a:solidFill>
                  <a:srgbClr val="7030A0"/>
                </a:solidFill>
              </a:rPr>
              <a:t>, </a:t>
            </a:r>
            <a:r>
              <a:rPr lang="sv-SE" sz="1000" dirty="0" err="1" smtClean="0">
                <a:solidFill>
                  <a:srgbClr val="7030A0"/>
                </a:solidFill>
              </a:rPr>
              <a:t>proddetails</a:t>
            </a:r>
            <a:endParaRPr lang="sv-SE" sz="1000" dirty="0" smtClean="0">
              <a:solidFill>
                <a:srgbClr val="7030A0"/>
              </a:solidFill>
            </a:endParaRPr>
          </a:p>
          <a:p>
            <a:pPr marL="228600" indent="-228600">
              <a:buAutoNum type="arabicPeriod"/>
            </a:pPr>
            <a:r>
              <a:rPr lang="sv-SE" sz="1000" dirty="0" err="1" smtClean="0"/>
              <a:t>Logmail</a:t>
            </a:r>
            <a:r>
              <a:rPr lang="sv-SE" sz="1000" dirty="0" smtClean="0"/>
              <a:t> skickas till </a:t>
            </a:r>
            <a:r>
              <a:rPr lang="sv-SE" sz="1000" dirty="0" err="1" smtClean="0"/>
              <a:t>uemp</a:t>
            </a:r>
            <a:r>
              <a:rPr lang="sv-SE" sz="1000" dirty="0" smtClean="0"/>
              <a:t> i </a:t>
            </a:r>
            <a:r>
              <a:rPr lang="sv-SE" sz="1000" dirty="0" err="1" smtClean="0"/>
              <a:t>production_runs</a:t>
            </a:r>
            <a:endParaRPr lang="sv-SE" sz="1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90</Words>
  <Application>Microsoft Office PowerPoint</Application>
  <PresentationFormat>Bildspel på skärmen (4:3)</PresentationFormat>
  <Paragraphs>53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Bild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akh</dc:creator>
  <cp:lastModifiedBy>akh</cp:lastModifiedBy>
  <cp:revision>24</cp:revision>
  <dcterms:created xsi:type="dcterms:W3CDTF">2010-11-22T14:49:35Z</dcterms:created>
  <dcterms:modified xsi:type="dcterms:W3CDTF">2010-11-23T12:49:07Z</dcterms:modified>
</cp:coreProperties>
</file>